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0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39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2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3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7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02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9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2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2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3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2770E-E7B8-4ED0-BEF6-642D20D4EAE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E3404-5C6B-472E-A2A0-A8FFBB9A0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6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Scaling out of research technologies through agro-enterprise development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Proposal for an Africa RISING R4D Scaling Partnership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53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182" y="1"/>
            <a:ext cx="10515600" cy="347730"/>
          </a:xfrm>
        </p:spPr>
        <p:txBody>
          <a:bodyPr>
            <a:noAutofit/>
          </a:bodyPr>
          <a:lstStyle/>
          <a:p>
            <a:r>
              <a:rPr lang="en-US" sz="3200" dirty="0" smtClean="0"/>
              <a:t>Impact pathway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638031"/>
              </p:ext>
            </p:extLst>
          </p:nvPr>
        </p:nvGraphicFramePr>
        <p:xfrm>
          <a:off x="450762" y="489399"/>
          <a:ext cx="11436440" cy="6321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5018"/>
                <a:gridCol w="2550017"/>
                <a:gridCol w="4636395"/>
                <a:gridCol w="1275010"/>
              </a:tblGrid>
              <a:tr h="237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Activities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Outputs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Outcome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Impact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</a:tr>
              <a:tr h="475528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Demonstrations</a:t>
                      </a:r>
                      <a:endParaRPr lang="en-US" sz="1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Trainings</a:t>
                      </a:r>
                      <a:endParaRPr lang="en-US" sz="1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Links to suppliers</a:t>
                      </a:r>
                      <a:endParaRPr lang="en-US" sz="1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Link to finance</a:t>
                      </a:r>
                      <a:endParaRPr lang="en-US" sz="1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Organization of farmers</a:t>
                      </a:r>
                      <a:endParaRPr lang="en-US" sz="1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Establishment/ strengthening of </a:t>
                      </a:r>
                      <a:r>
                        <a:rPr lang="en-GB" sz="1500" dirty="0" smtClean="0">
                          <a:effectLst/>
                        </a:rPr>
                        <a:t>IPs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 Increased use of inputs and services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Increased productivity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Increase in food security</a:t>
                      </a:r>
                      <a:endParaRPr lang="en-US" sz="15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</a:tr>
              <a:tr h="4755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 No and range of technologies developed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Increased adoption and use of SI technologies amongst farmers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5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- Better technical skills available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Increased capacity to use technologies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43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research on ICT tools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Training on </a:t>
                      </a:r>
                      <a:r>
                        <a:rPr lang="en-GB" sz="1600" dirty="0" smtClean="0">
                          <a:effectLst/>
                        </a:rPr>
                        <a:t>ICT</a:t>
                      </a:r>
                      <a:endParaRPr lang="en-US" sz="1600" dirty="0">
                        <a:effectLst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 Adoption of ICT tools on market based information</a:t>
                      </a:r>
                      <a:endParaRPr lang="en-US" sz="16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65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Development of business models for service provision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Training of SPs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Linkages with value chain actors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Linkages with finance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Linkages with information SPs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Expanded number and range of mechanization hire service providers  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r>
                        <a:rPr lang="en-GB" sz="1600" dirty="0">
                          <a:effectLst/>
                        </a:rPr>
                        <a:t>. of </a:t>
                      </a:r>
                      <a:r>
                        <a:rPr lang="en-GB" sz="1600" dirty="0" smtClean="0">
                          <a:effectLst/>
                        </a:rPr>
                        <a:t>training</a:t>
                      </a:r>
                      <a:endParaRPr lang="en-US" sz="16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No</a:t>
                      </a:r>
                      <a:r>
                        <a:rPr lang="en-GB" sz="1600" dirty="0">
                          <a:effectLst/>
                        </a:rPr>
                        <a:t>. of links developed/ </a:t>
                      </a:r>
                      <a:r>
                        <a:rPr lang="en-GB" sz="1600" dirty="0" smtClean="0">
                          <a:effectLst/>
                        </a:rPr>
                        <a:t>strengthened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Improved performance of SP business models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Increase in smallholder income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7045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</a:tr>
              <a:tr h="25786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Development of business models for </a:t>
                      </a:r>
                      <a:r>
                        <a:rPr lang="en-GB" sz="1600" dirty="0" err="1">
                          <a:effectLst/>
                        </a:rPr>
                        <a:t>agrodealers</a:t>
                      </a:r>
                      <a:r>
                        <a:rPr lang="en-GB" sz="1600" dirty="0">
                          <a:effectLst/>
                        </a:rPr>
                        <a:t>/ traders 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Training of MSMEs 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Linkages with value chain actors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Linkages with finance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 Linkages with information SPs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Expanded number and range of goods sold by </a:t>
                      </a:r>
                      <a:r>
                        <a:rPr lang="en-GB" sz="1600" dirty="0" err="1">
                          <a:effectLst/>
                        </a:rPr>
                        <a:t>agrodealers</a:t>
                      </a:r>
                      <a:r>
                        <a:rPr lang="en-GB" sz="1600" dirty="0">
                          <a:effectLst/>
                        </a:rPr>
                        <a:t> / traders  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No. of training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No. of links developed/ strengthened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Strengthened linkages between input/ output suppliers, MSMEs with farmers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Increased </a:t>
                      </a:r>
                      <a:r>
                        <a:rPr lang="en-GB" sz="1600" dirty="0">
                          <a:effectLst/>
                        </a:rPr>
                        <a:t>capacity </a:t>
                      </a:r>
                      <a:r>
                        <a:rPr lang="en-GB" sz="1600" dirty="0" smtClean="0">
                          <a:effectLst/>
                        </a:rPr>
                        <a:t>of smallholder farmers, primary cooperatives  </a:t>
                      </a:r>
                      <a:r>
                        <a:rPr lang="en-GB" sz="1600" dirty="0" smtClean="0">
                          <a:effectLst/>
                        </a:rPr>
                        <a:t>and MSMEs </a:t>
                      </a:r>
                      <a:r>
                        <a:rPr lang="en-GB" sz="1600" dirty="0" smtClean="0">
                          <a:effectLst/>
                        </a:rPr>
                        <a:t>in </a:t>
                      </a:r>
                      <a:r>
                        <a:rPr lang="en-GB" sz="1600" dirty="0">
                          <a:effectLst/>
                        </a:rPr>
                        <a:t>business skills and management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Expanded </a:t>
                      </a:r>
                      <a:r>
                        <a:rPr lang="en-GB" sz="1600" dirty="0">
                          <a:effectLst/>
                        </a:rPr>
                        <a:t>range of services and goods offered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Expanded volume of goods and services sold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Expanded volume of inputs used by farmers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6750" marR="2675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40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Assuming 50% of budget to scaling up</a:t>
            </a:r>
            <a:endParaRPr lang="en-US" dirty="0"/>
          </a:p>
          <a:p>
            <a:r>
              <a:rPr lang="en-GB" dirty="0"/>
              <a:t>Assuming 20% of budget for overheads</a:t>
            </a:r>
            <a:endParaRPr lang="en-US" dirty="0"/>
          </a:p>
          <a:p>
            <a:endParaRPr lang="en-US" dirty="0"/>
          </a:p>
          <a:p>
            <a:r>
              <a:rPr lang="en-GB" dirty="0"/>
              <a:t>Intensive package costs at $25 per </a:t>
            </a:r>
            <a:r>
              <a:rPr lang="en-GB" dirty="0" err="1"/>
              <a:t>hh</a:t>
            </a:r>
            <a:r>
              <a:rPr lang="en-GB" dirty="0"/>
              <a:t> – 80,000 </a:t>
            </a:r>
            <a:r>
              <a:rPr lang="en-GB" dirty="0" err="1"/>
              <a:t>hh</a:t>
            </a:r>
            <a:endParaRPr lang="en-US" dirty="0"/>
          </a:p>
          <a:p>
            <a:r>
              <a:rPr lang="en-GB" dirty="0"/>
              <a:t>Extensive package cost $5 per </a:t>
            </a:r>
            <a:r>
              <a:rPr lang="en-GB" dirty="0" err="1"/>
              <a:t>hh</a:t>
            </a:r>
            <a:r>
              <a:rPr lang="en-GB" dirty="0"/>
              <a:t> – 1,600,000 </a:t>
            </a:r>
            <a:r>
              <a:rPr lang="en-GB" dirty="0" err="1"/>
              <a:t>hh</a:t>
            </a:r>
            <a:endParaRPr lang="en-US" dirty="0"/>
          </a:p>
          <a:p>
            <a:endParaRPr lang="en-US" dirty="0"/>
          </a:p>
          <a:p>
            <a:r>
              <a:rPr lang="en-GB" dirty="0"/>
              <a:t>Where our partners are operating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0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Arrangements Required for Monitoring and Evaluation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/>
              <a:t>Design overall M,E,L scaling system</a:t>
            </a:r>
            <a:endParaRPr lang="en-US" sz="3200" dirty="0"/>
          </a:p>
          <a:p>
            <a:pPr lvl="0"/>
            <a:r>
              <a:rPr lang="en-GB" sz="3200" dirty="0"/>
              <a:t>Locally recruited person for M&amp;E – as a coordinator</a:t>
            </a:r>
            <a:endParaRPr lang="en-US" sz="3200" dirty="0"/>
          </a:p>
          <a:p>
            <a:pPr lvl="0"/>
            <a:r>
              <a:rPr lang="en-GB" sz="3200" dirty="0"/>
              <a:t>Each research partner collects data on their activities</a:t>
            </a:r>
            <a:endParaRPr lang="en-US" sz="3200" dirty="0"/>
          </a:p>
          <a:p>
            <a:pPr lvl="0"/>
            <a:r>
              <a:rPr lang="en-GB" sz="3200" dirty="0"/>
              <a:t>Through stakeholder workshops with each partner reporting on coverage</a:t>
            </a:r>
            <a:endParaRPr lang="en-US" sz="3200" dirty="0"/>
          </a:p>
          <a:p>
            <a:pPr lvl="0"/>
            <a:r>
              <a:rPr lang="en-GB" sz="3200" dirty="0"/>
              <a:t>SMS could be used for M&amp;E/ IP meeting period reports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435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14" y="365125"/>
            <a:ext cx="11475076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Communications and Knowledge </a:t>
            </a:r>
            <a:r>
              <a:rPr lang="en-GB" b="1" dirty="0" smtClean="0"/>
              <a:t>Management/Transfer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3501"/>
            <a:ext cx="10515600" cy="4351338"/>
          </a:xfrm>
        </p:spPr>
        <p:txBody>
          <a:bodyPr>
            <a:noAutofit/>
          </a:bodyPr>
          <a:lstStyle/>
          <a:p>
            <a:pPr lvl="0"/>
            <a:r>
              <a:rPr lang="en-GB" sz="3200" dirty="0"/>
              <a:t>Communication strategy for scaling</a:t>
            </a:r>
            <a:endParaRPr lang="en-US" sz="3200" dirty="0"/>
          </a:p>
          <a:p>
            <a:pPr lvl="0"/>
            <a:r>
              <a:rPr lang="en-GB" sz="3200" dirty="0"/>
              <a:t>Web site</a:t>
            </a:r>
            <a:endParaRPr lang="en-US" sz="3200" dirty="0"/>
          </a:p>
          <a:p>
            <a:pPr lvl="0"/>
            <a:r>
              <a:rPr lang="en-GB" sz="3200" dirty="0"/>
              <a:t>Policy briefs (based on our research)</a:t>
            </a:r>
            <a:endParaRPr lang="en-US" sz="3200" dirty="0"/>
          </a:p>
          <a:p>
            <a:pPr lvl="0"/>
            <a:r>
              <a:rPr lang="en-GB" sz="3200" dirty="0"/>
              <a:t>Stakeholder meetings</a:t>
            </a:r>
            <a:endParaRPr lang="en-US" sz="3200" dirty="0"/>
          </a:p>
          <a:p>
            <a:pPr lvl="0"/>
            <a:r>
              <a:rPr lang="en-GB" sz="3200" dirty="0"/>
              <a:t>Mass media/ meeting for partner involvement – radio, video</a:t>
            </a:r>
            <a:endParaRPr lang="en-US" sz="3200" dirty="0"/>
          </a:p>
          <a:p>
            <a:pPr lvl="0"/>
            <a:r>
              <a:rPr lang="en-GB" sz="3200" dirty="0"/>
              <a:t>ICT </a:t>
            </a:r>
            <a:endParaRPr lang="en-US" sz="3200" dirty="0"/>
          </a:p>
          <a:p>
            <a:pPr lvl="0"/>
            <a:r>
              <a:rPr lang="en-GB" sz="3200" dirty="0"/>
              <a:t>Field days</a:t>
            </a:r>
            <a:endParaRPr lang="en-US" sz="3200" dirty="0"/>
          </a:p>
          <a:p>
            <a:pPr lvl="0"/>
            <a:r>
              <a:rPr lang="en-GB" sz="3200" dirty="0"/>
              <a:t>Demonstrations</a:t>
            </a:r>
            <a:endParaRPr lang="en-US" sz="3200" dirty="0"/>
          </a:p>
          <a:p>
            <a:pPr lvl="0"/>
            <a:r>
              <a:rPr lang="en-GB" sz="3200" dirty="0"/>
              <a:t>Video – local level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365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791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Background and </a:t>
            </a:r>
            <a:r>
              <a:rPr lang="en-GB" b="1" dirty="0" smtClean="0"/>
              <a:t>Justification: </a:t>
            </a:r>
            <a:r>
              <a:rPr lang="en-GB" u="sng" dirty="0" smtClean="0"/>
              <a:t>Technologies for scaling—1</a:t>
            </a:r>
            <a:br>
              <a:rPr lang="en-GB" u="sng" dirty="0" smtClean="0"/>
            </a:b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6037"/>
            <a:ext cx="10515600" cy="4932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u="sng" dirty="0" smtClean="0"/>
              <a:t>Goods</a:t>
            </a:r>
            <a:r>
              <a:rPr lang="en-GB" sz="3200" u="sng" dirty="0"/>
              <a:t>: Inputs and machinery</a:t>
            </a:r>
            <a:endParaRPr lang="en-US" sz="3200" dirty="0"/>
          </a:p>
          <a:p>
            <a:r>
              <a:rPr lang="en-GB" dirty="0"/>
              <a:t>Improved seed</a:t>
            </a:r>
            <a:endParaRPr lang="en-US" dirty="0"/>
          </a:p>
          <a:p>
            <a:r>
              <a:rPr lang="en-GB" dirty="0"/>
              <a:t>Purchased chemicals: fertiliser, herbicides, pesticides, </a:t>
            </a:r>
            <a:endParaRPr lang="en-US" dirty="0"/>
          </a:p>
          <a:p>
            <a:r>
              <a:rPr lang="en-GB" dirty="0" smtClean="0"/>
              <a:t>Livestock medicines </a:t>
            </a:r>
            <a:endParaRPr lang="en-US" dirty="0"/>
          </a:p>
          <a:p>
            <a:r>
              <a:rPr lang="en-GB" dirty="0"/>
              <a:t>Tractors </a:t>
            </a:r>
            <a:endParaRPr lang="en-US" dirty="0"/>
          </a:p>
          <a:p>
            <a:r>
              <a:rPr lang="en-GB" dirty="0"/>
              <a:t>Equipment for machinery + irrigation (pump and system) + row planters, 2WT, rippers/ </a:t>
            </a:r>
            <a:r>
              <a:rPr lang="en-GB" dirty="0" err="1"/>
              <a:t>seeders</a:t>
            </a:r>
            <a:r>
              <a:rPr lang="en-GB" dirty="0"/>
              <a:t>, chopper, </a:t>
            </a:r>
            <a:r>
              <a:rPr lang="en-GB" dirty="0" err="1"/>
              <a:t>shellers</a:t>
            </a:r>
            <a:r>
              <a:rPr lang="en-GB" dirty="0"/>
              <a:t>/ threshers, trailers for transport</a:t>
            </a:r>
            <a:endParaRPr lang="en-US" dirty="0"/>
          </a:p>
          <a:p>
            <a:r>
              <a:rPr lang="en-GB" dirty="0"/>
              <a:t>Livestock equipment: </a:t>
            </a:r>
            <a:r>
              <a:rPr lang="en-GB" dirty="0" smtClean="0"/>
              <a:t>milk/dairy cooling </a:t>
            </a:r>
            <a:r>
              <a:rPr lang="en-GB" dirty="0"/>
              <a:t>plants, fodder chopper</a:t>
            </a:r>
            <a:endParaRPr lang="en-US" dirty="0"/>
          </a:p>
          <a:p>
            <a:r>
              <a:rPr lang="en-GB" dirty="0"/>
              <a:t>Storage and warehousing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9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874"/>
            <a:ext cx="10515600" cy="981790"/>
          </a:xfrm>
        </p:spPr>
        <p:txBody>
          <a:bodyPr/>
          <a:lstStyle/>
          <a:p>
            <a:r>
              <a:rPr lang="en-GB" dirty="0" smtClean="0"/>
              <a:t>Technologies for scaling— </a:t>
            </a:r>
            <a:r>
              <a:rPr lang="en-US" dirty="0" smtClean="0"/>
              <a:t>Services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50006"/>
            <a:ext cx="10515600" cy="532695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Mechanization </a:t>
            </a:r>
            <a:r>
              <a:rPr lang="en-GB" dirty="0"/>
              <a:t>hire services</a:t>
            </a:r>
            <a:endParaRPr lang="en-US" dirty="0"/>
          </a:p>
          <a:p>
            <a:r>
              <a:rPr lang="en-GB" dirty="0"/>
              <a:t>Spraying services</a:t>
            </a:r>
            <a:endParaRPr lang="en-US" dirty="0"/>
          </a:p>
          <a:p>
            <a:r>
              <a:rPr lang="en-GB" dirty="0"/>
              <a:t>Veterinary services</a:t>
            </a:r>
            <a:endParaRPr lang="en-US" dirty="0"/>
          </a:p>
          <a:p>
            <a:r>
              <a:rPr lang="en-GB" dirty="0"/>
              <a:t>Business development services</a:t>
            </a:r>
            <a:endParaRPr lang="en-US" dirty="0"/>
          </a:p>
          <a:p>
            <a:r>
              <a:rPr lang="en-GB" dirty="0"/>
              <a:t>Agro-dealer services</a:t>
            </a:r>
            <a:endParaRPr lang="en-US" dirty="0"/>
          </a:p>
          <a:p>
            <a:r>
              <a:rPr lang="en-GB" dirty="0"/>
              <a:t>Transporters</a:t>
            </a:r>
            <a:endParaRPr lang="en-US" dirty="0"/>
          </a:p>
          <a:p>
            <a:r>
              <a:rPr lang="en-GB" dirty="0"/>
              <a:t>Trader services</a:t>
            </a:r>
            <a:endParaRPr lang="en-US" dirty="0"/>
          </a:p>
          <a:p>
            <a:r>
              <a:rPr lang="en-GB" dirty="0"/>
              <a:t>Micro-finance</a:t>
            </a:r>
            <a:endParaRPr lang="en-US" dirty="0"/>
          </a:p>
          <a:p>
            <a:r>
              <a:rPr lang="en-GB" dirty="0"/>
              <a:t>Value chain finance</a:t>
            </a:r>
            <a:endParaRPr lang="en-US" dirty="0"/>
          </a:p>
          <a:p>
            <a:r>
              <a:rPr lang="en-GB" dirty="0"/>
              <a:t>Crop </a:t>
            </a:r>
            <a:r>
              <a:rPr lang="en-GB" dirty="0" smtClean="0"/>
              <a:t>insurance</a:t>
            </a:r>
          </a:p>
          <a:p>
            <a:r>
              <a:rPr lang="en-GB" dirty="0" smtClean="0"/>
              <a:t>Information (input and output market)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32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Technologies for Scaling: </a:t>
            </a:r>
            <a:r>
              <a:rPr lang="en-GB" u="sng" dirty="0" smtClean="0"/>
              <a:t>Knowledge based technologies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CA based: </a:t>
            </a:r>
            <a:r>
              <a:rPr lang="en-GB" sz="3600" dirty="0" smtClean="0"/>
              <a:t>Intercropping</a:t>
            </a:r>
            <a:r>
              <a:rPr lang="en-GB" sz="3200" dirty="0" smtClean="0"/>
              <a:t>, crop rotation, minimum tillage, mulching</a:t>
            </a:r>
            <a:endParaRPr lang="en-US" sz="3200" dirty="0" smtClean="0"/>
          </a:p>
          <a:p>
            <a:r>
              <a:rPr lang="en-GB" sz="3200" dirty="0" smtClean="0"/>
              <a:t>Cooperative business management 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1604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Justification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GB" sz="3200" dirty="0" smtClean="0"/>
              <a:t>Inputs </a:t>
            </a:r>
            <a:r>
              <a:rPr lang="en-GB" sz="3200" dirty="0"/>
              <a:t>and services complement knowledge intensive technologies and promote adoption and scaling.</a:t>
            </a:r>
            <a:endParaRPr lang="en-US" sz="3200" dirty="0"/>
          </a:p>
          <a:p>
            <a:pPr lvl="0"/>
            <a:r>
              <a:rPr lang="en-GB" sz="3200" dirty="0"/>
              <a:t>Links to traders provides finance for investing in inputs/ machinery/ new technologies</a:t>
            </a:r>
            <a:endParaRPr lang="en-US" sz="3200" dirty="0"/>
          </a:p>
          <a:p>
            <a:pPr lvl="0"/>
            <a:r>
              <a:rPr lang="en-GB" sz="3200" dirty="0"/>
              <a:t>Private sector enterprises also provide advice and knowledge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60850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983579"/>
          </a:xfrm>
        </p:spPr>
        <p:txBody>
          <a:bodyPr/>
          <a:lstStyle/>
          <a:p>
            <a:r>
              <a:rPr lang="en-US" b="1" dirty="0" smtClean="0"/>
              <a:t>Benefits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4704"/>
            <a:ext cx="10515600" cy="508225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Creation </a:t>
            </a:r>
            <a:r>
              <a:rPr lang="en-GB" sz="3200" dirty="0"/>
              <a:t>of innovations (above technologies)</a:t>
            </a:r>
            <a:endParaRPr lang="en-US" sz="3200" dirty="0"/>
          </a:p>
          <a:p>
            <a:r>
              <a:rPr lang="en-GB" sz="3200" dirty="0" smtClean="0"/>
              <a:t>More </a:t>
            </a:r>
            <a:r>
              <a:rPr lang="en-GB" sz="3200" dirty="0"/>
              <a:t>speedy adoption/ adaptation of technologies</a:t>
            </a:r>
            <a:endParaRPr lang="en-US" sz="3200" dirty="0"/>
          </a:p>
          <a:p>
            <a:r>
              <a:rPr lang="en-GB" sz="3200" dirty="0" smtClean="0"/>
              <a:t>Environment </a:t>
            </a:r>
            <a:r>
              <a:rPr lang="en-GB" sz="3200" dirty="0"/>
              <a:t>for innovation (IPs, farmer organization, SPs, linkages to </a:t>
            </a:r>
            <a:r>
              <a:rPr lang="en-GB" sz="3200" dirty="0" err="1"/>
              <a:t>agrodealers</a:t>
            </a:r>
            <a:r>
              <a:rPr lang="en-GB" sz="3200" dirty="0"/>
              <a:t>/ cooperatives, linkages to traders, cooperatives, processors, linkages to finance)</a:t>
            </a:r>
            <a:endParaRPr lang="en-US" sz="3200" dirty="0"/>
          </a:p>
          <a:p>
            <a:r>
              <a:rPr lang="en-GB" sz="3200" dirty="0" smtClean="0"/>
              <a:t>Provision </a:t>
            </a:r>
            <a:r>
              <a:rPr lang="en-GB" sz="3200" dirty="0"/>
              <a:t>of market information (inputs and outputs)</a:t>
            </a:r>
            <a:endParaRPr lang="en-US" sz="3200" dirty="0"/>
          </a:p>
          <a:p>
            <a:r>
              <a:rPr lang="en-GB" sz="3200" dirty="0" smtClean="0"/>
              <a:t>Learning </a:t>
            </a:r>
            <a:r>
              <a:rPr lang="en-GB" sz="3200" dirty="0"/>
              <a:t>and feedback to research (action research)</a:t>
            </a:r>
            <a:endParaRPr lang="en-US" sz="3200" dirty="0"/>
          </a:p>
          <a:p>
            <a:r>
              <a:rPr lang="en-GB" sz="3200" dirty="0" smtClean="0"/>
              <a:t>Capacity </a:t>
            </a:r>
            <a:r>
              <a:rPr lang="en-GB" sz="3200" dirty="0"/>
              <a:t>building of value chain actors and institutions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171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126"/>
            <a:ext cx="10515600" cy="996458"/>
          </a:xfrm>
        </p:spPr>
        <p:txBody>
          <a:bodyPr/>
          <a:lstStyle/>
          <a:p>
            <a:r>
              <a:rPr lang="en-GB" b="1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584"/>
            <a:ext cx="10515600" cy="5357610"/>
          </a:xfrm>
        </p:spPr>
        <p:txBody>
          <a:bodyPr>
            <a:normAutofit fontScale="92500" lnSpcReduction="10000"/>
          </a:bodyPr>
          <a:lstStyle/>
          <a:p>
            <a:endParaRPr lang="en-US" b="1" dirty="0"/>
          </a:p>
          <a:p>
            <a:r>
              <a:rPr lang="en-GB" dirty="0" smtClean="0"/>
              <a:t>Effectiveness </a:t>
            </a:r>
            <a:r>
              <a:rPr lang="en-GB" dirty="0"/>
              <a:t>and efficacy of IPs at different levels for scaling up</a:t>
            </a:r>
            <a:endParaRPr lang="en-US" dirty="0"/>
          </a:p>
          <a:p>
            <a:r>
              <a:rPr lang="en-GB" dirty="0" smtClean="0"/>
              <a:t>Role </a:t>
            </a:r>
            <a:r>
              <a:rPr lang="en-GB" dirty="0"/>
              <a:t>of private sector and cooperative partners in technology adoption/ dissemination</a:t>
            </a:r>
            <a:endParaRPr lang="en-US" dirty="0"/>
          </a:p>
          <a:p>
            <a:r>
              <a:rPr lang="en-GB" dirty="0" smtClean="0"/>
              <a:t>Importance </a:t>
            </a:r>
            <a:r>
              <a:rPr lang="en-GB" dirty="0"/>
              <a:t>of entrepreneurship skills in adoption/ adaptation/ scaling</a:t>
            </a:r>
            <a:endParaRPr lang="en-US" dirty="0"/>
          </a:p>
          <a:p>
            <a:r>
              <a:rPr lang="en-GB" dirty="0" smtClean="0"/>
              <a:t>Comparative </a:t>
            </a:r>
            <a:r>
              <a:rPr lang="en-GB" dirty="0"/>
              <a:t>appraisal of business models for inputs and services and output supply as scaling up mechanisms</a:t>
            </a:r>
            <a:endParaRPr lang="en-US" dirty="0"/>
          </a:p>
          <a:p>
            <a:r>
              <a:rPr lang="en-GB" dirty="0" smtClean="0"/>
              <a:t>Importance </a:t>
            </a:r>
            <a:r>
              <a:rPr lang="en-GB" dirty="0"/>
              <a:t>of linkages to value chain finance for adoption/ scaling</a:t>
            </a:r>
            <a:endParaRPr lang="en-US" dirty="0"/>
          </a:p>
          <a:p>
            <a:r>
              <a:rPr lang="en-GB" dirty="0" smtClean="0"/>
              <a:t>Importance </a:t>
            </a:r>
            <a:r>
              <a:rPr lang="en-GB" dirty="0"/>
              <a:t>of diversification (horizontal/ vertical) and commercialization on farm income</a:t>
            </a:r>
            <a:endParaRPr lang="en-US" dirty="0"/>
          </a:p>
          <a:p>
            <a:r>
              <a:rPr lang="en-GB" dirty="0" smtClean="0"/>
              <a:t>ICT </a:t>
            </a:r>
            <a:r>
              <a:rPr lang="en-GB" dirty="0"/>
              <a:t>based tools for the provision of business/ marketing information </a:t>
            </a:r>
            <a:endParaRPr lang="en-US" dirty="0"/>
          </a:p>
          <a:p>
            <a:r>
              <a:rPr lang="en-GB" dirty="0" smtClean="0"/>
              <a:t>Importance </a:t>
            </a:r>
            <a:r>
              <a:rPr lang="en-GB" dirty="0"/>
              <a:t>of technical and market information through ICTs on adoption and scaling.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11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8125"/>
            <a:ext cx="10515600" cy="1325563"/>
          </a:xfrm>
        </p:spPr>
        <p:txBody>
          <a:bodyPr/>
          <a:lstStyle/>
          <a:p>
            <a:r>
              <a:rPr lang="en-US" dirty="0" smtClean="0"/>
              <a:t>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0918"/>
            <a:ext cx="10515600" cy="4786045"/>
          </a:xfrm>
        </p:spPr>
        <p:txBody>
          <a:bodyPr/>
          <a:lstStyle/>
          <a:p>
            <a:r>
              <a:rPr lang="en-GB" dirty="0" err="1"/>
              <a:t>Agrodealers</a:t>
            </a:r>
            <a:r>
              <a:rPr lang="en-GB" dirty="0"/>
              <a:t> – USAID project with CNFA and ATA</a:t>
            </a:r>
            <a:endParaRPr lang="en-US" dirty="0"/>
          </a:p>
          <a:p>
            <a:r>
              <a:rPr lang="en-GB" dirty="0"/>
              <a:t>Mechanization – METEC, </a:t>
            </a:r>
            <a:r>
              <a:rPr lang="en-GB" dirty="0" err="1"/>
              <a:t>Amio</a:t>
            </a:r>
            <a:r>
              <a:rPr lang="en-GB" dirty="0"/>
              <a:t>, and other manufacturers and import dealers, cooperative unions, private sector hire services, workshops.</a:t>
            </a:r>
            <a:endParaRPr lang="en-US" dirty="0"/>
          </a:p>
          <a:p>
            <a:r>
              <a:rPr lang="en-GB" dirty="0"/>
              <a:t>Market access – cooperatives, traders, processors</a:t>
            </a:r>
            <a:endParaRPr lang="en-US" dirty="0"/>
          </a:p>
          <a:p>
            <a:r>
              <a:rPr lang="en-GB" dirty="0"/>
              <a:t>Seed – seed enterprises (public/ private)</a:t>
            </a:r>
            <a:endParaRPr lang="en-US" dirty="0"/>
          </a:p>
          <a:p>
            <a:r>
              <a:rPr lang="en-GB" dirty="0"/>
              <a:t>Finance – microfinance and other financial organizations </a:t>
            </a:r>
            <a:endParaRPr lang="en-US" dirty="0"/>
          </a:p>
          <a:p>
            <a:r>
              <a:rPr lang="en-GB" dirty="0"/>
              <a:t>Research organizations</a:t>
            </a:r>
            <a:endParaRPr lang="en-US" dirty="0"/>
          </a:p>
          <a:p>
            <a:r>
              <a:rPr lang="en-GB" dirty="0"/>
              <a:t>Technical and vocational education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962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906" y="0"/>
            <a:ext cx="10515600" cy="433365"/>
          </a:xfrm>
        </p:spPr>
        <p:txBody>
          <a:bodyPr>
            <a:noAutofit/>
          </a:bodyPr>
          <a:lstStyle/>
          <a:p>
            <a:r>
              <a:rPr lang="en-US" sz="3200" dirty="0" smtClean="0"/>
              <a:t>Partnerships 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920591"/>
              </p:ext>
            </p:extLst>
          </p:nvPr>
        </p:nvGraphicFramePr>
        <p:xfrm>
          <a:off x="244699" y="433365"/>
          <a:ext cx="11681138" cy="6537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5160"/>
                <a:gridCol w="3593206"/>
                <a:gridCol w="3400022"/>
                <a:gridCol w="3322750"/>
              </a:tblGrid>
              <a:tr h="1981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Partner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Comparative advantage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Role/ responsibility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Partner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Africa Rising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1981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USAID/ CNFA/ ATA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On the ground, active, strong links to policy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Scaling up and out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Negotiate partner arrangements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1188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Cooperatives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On the ground, government support for strengthening and development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Effective in reaching larger numbers of  farmers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Training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Delivery of goods and services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Business advice to farmers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Mechanization services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Channel for finance (guarantee to access finance) 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Negotiate arrangements through regional bureaus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Organize regional workshops to inform them of research outputs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1386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Private input and output market actors (mech SPs, agrodealers, traders)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Local presence; often members of local and district IPS – effective way of scaling out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Work with existing small enterprises provides opportunity for them to diversify their businesses and incorporate goods and services related to the SI technologies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Provide goods and services to producers– 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Buy commodities/ products from producers 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Through IP facilitators provide guidance how to identify small enterprises and their incorporation in IPs at different levels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Conduct business analyses – business modelling – to identify up-scaling interventions  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1188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Financial organizations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Given the shortage of term finance need to develop new financial products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Work with existing micro-finance organizations and their customers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Provide micro-finance to small holders but term finance to downstream actors in the supply chain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Identify existing micro finance organizations and work through them to support farmers and IPs with research products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Develop with financial organizations new financial products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1188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ICT and information based actors (e.g. mobile phone) 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Given the lack of market information to develop new information products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Work with existing information service providers and their customers- including producers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Provide information on inputs and outputs to small holders and other actors in the chain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Identify existing information service providers and work through them to support farmers and IPs with research products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Develop with information based new information products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5943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Government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For scaling to occur at scale need to work through government programmes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Incorporation into AGP and SL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Advocacy on research products that could be incorporated into government programmes – technically and spatially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  <a:tr h="396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NGO development partners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Are available on the ground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Bring on board their current partners and farmers they work with, help in mobilization 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Build upon what NGOs are doing on the ground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Add value to their work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20655" marR="2065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699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1013</Words>
  <Application>Microsoft Office PowerPoint</Application>
  <PresentationFormat>Widescreen</PresentationFormat>
  <Paragraphs>191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MS Mincho</vt:lpstr>
      <vt:lpstr>Office Theme</vt:lpstr>
      <vt:lpstr>Scaling out of research technologies through agro-enterprise development  </vt:lpstr>
      <vt:lpstr>Background and Justification: Technologies for scaling—1  </vt:lpstr>
      <vt:lpstr>Technologies for scaling— Services </vt:lpstr>
      <vt:lpstr>Technologies for Scaling: Knowledge based technologies </vt:lpstr>
      <vt:lpstr>Justification</vt:lpstr>
      <vt:lpstr>Benefits </vt:lpstr>
      <vt:lpstr>Research Questions</vt:lpstr>
      <vt:lpstr>Partners</vt:lpstr>
      <vt:lpstr>Partnerships </vt:lpstr>
      <vt:lpstr>Impact pathway</vt:lpstr>
      <vt:lpstr>Targets</vt:lpstr>
      <vt:lpstr>Arrangements Required for Monitoring and Evaluation</vt:lpstr>
      <vt:lpstr>Communications and Knowledge Management/Transfer </vt:lpstr>
    </vt:vector>
  </TitlesOfParts>
  <Company>CIAT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Scaling out of research technologies through agro-enterprise development</dc:title>
  <dc:creator>Birachi Eliud</dc:creator>
  <cp:lastModifiedBy>Birachi Eliud</cp:lastModifiedBy>
  <cp:revision>6</cp:revision>
  <dcterms:created xsi:type="dcterms:W3CDTF">2016-02-11T09:39:51Z</dcterms:created>
  <dcterms:modified xsi:type="dcterms:W3CDTF">2016-02-11T10:52:07Z</dcterms:modified>
</cp:coreProperties>
</file>